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3200"/>
              </a:spcBef>
              <a:buClrTx/>
              <a:defRPr sz="3600"/>
            </a:lvl1pPr>
            <a:lvl2pPr marL="783771" indent="-440871">
              <a:spcBef>
                <a:spcPts val="3200"/>
              </a:spcBef>
              <a:buClrTx/>
              <a:defRPr sz="3600"/>
            </a:lvl2pPr>
            <a:lvl3pPr marL="1126671" indent="-440871">
              <a:spcBef>
                <a:spcPts val="3200"/>
              </a:spcBef>
              <a:buClrTx/>
              <a:defRPr sz="3600"/>
            </a:lvl3pPr>
            <a:lvl4pPr marL="1469571" indent="-440871">
              <a:spcBef>
                <a:spcPts val="3200"/>
              </a:spcBef>
              <a:buClrTx/>
              <a:defRPr sz="3600"/>
            </a:lvl4pPr>
            <a:lvl5pPr marL="1812471" indent="-440871">
              <a:spcBef>
                <a:spcPts val="3200"/>
              </a:spcBef>
              <a:buClrTx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555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00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44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89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33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78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22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671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1625" marR="0" indent="-55562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Analysis and Machine Learn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Text Analysis and Machine Learning Workshop</a:t>
            </a:r>
          </a:p>
        </p:txBody>
      </p:sp>
      <p:sp>
        <p:nvSpPr>
          <p:cNvPr id="120" name="Jason Kiley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Jason Kiley</a:t>
            </a:r>
          </a:p>
          <a:p>
            <a:pPr defTabSz="537463">
              <a:defRPr sz="3404"/>
            </a:pPr>
            <a:r>
              <a:t>Oklahoma State University</a:t>
            </a:r>
          </a:p>
        </p:txBody>
      </p:sp>
      <p:sp>
        <p:nvSpPr>
          <p:cNvPr id="121" name="Part 3: Data Handling"/>
          <p:cNvSpPr txBox="1"/>
          <p:nvPr/>
        </p:nvSpPr>
        <p:spPr>
          <a:xfrm>
            <a:off x="3872229" y="8195381"/>
            <a:ext cx="526034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Part 3: Data Handling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 Shot 2018-10-07 at 5.36.59 PM.png" descr="Screen Shot 2018-10-07 at 5.36.5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879" t="0" r="1687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Web scraping (part 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scraping (part 2)</a:t>
            </a:r>
          </a:p>
        </p:txBody>
      </p:sp>
      <p:sp>
        <p:nvSpPr>
          <p:cNvPr id="149" name="Some sites dynamically load data or require interacti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sites dynamically load data or require interaction.</a:t>
            </a:r>
          </a:p>
          <a:p>
            <a:pPr/>
            <a:r>
              <a:t>In these cases, we use code to automate an actual web browser.</a:t>
            </a:r>
          </a:p>
          <a:p>
            <a:pPr/>
            <a:r>
              <a:t>We generally use selenium, and it’s like magic.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8-10-07 at 7.55.43 PM.png" descr="Screen Shot 2018-10-07 at 7.55.4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3150884"/>
            <a:ext cx="5334000" cy="5166332"/>
          </a:xfrm>
          <a:prstGeom prst="rect">
            <a:avLst/>
          </a:prstGeom>
        </p:spPr>
      </p:pic>
      <p:sp>
        <p:nvSpPr>
          <p:cNvPr id="152" name="AP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APIs</a:t>
            </a:r>
          </a:p>
        </p:txBody>
      </p:sp>
      <p:sp>
        <p:nvSpPr>
          <p:cNvPr id="153" name="Application programming interfaces (APIs) are services that are designed to help us access data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7645" indent="-427645" defTabSz="566674">
              <a:spcBef>
                <a:spcPts val="3100"/>
              </a:spcBef>
              <a:defRPr sz="3492"/>
            </a:pPr>
            <a:r>
              <a:t>Application programming interfaces (APIs) are services that are designed to help us access data.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Examples: New York Times, Twitter.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Often charge for, and meter, access and require keys.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mercial datab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Commercial databases</a:t>
            </a:r>
          </a:p>
        </p:txBody>
      </p:sp>
      <p:sp>
        <p:nvSpPr>
          <p:cNvPr id="156" name="Commercial databases often have data that is hard to access otherwi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Commercial databases often have data that is hard to access otherwise.</a:t>
            </a:r>
          </a:p>
          <a:p>
            <a:pPr/>
            <a:r>
              <a:t>Examples: LexisNexis and Factiva.</a:t>
            </a:r>
          </a:p>
          <a:p>
            <a:pPr/>
            <a:r>
              <a:t>They often have terms against web scraping, so you may want to use student assistants to gather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8-10-07 at 7.58.12 PM.png" descr="Screen Shot 2018-10-07 at 7.58.1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014" t="0" r="6014" b="0"/>
          <a:stretch>
            <a:fillRect/>
          </a:stretch>
        </p:blipFill>
        <p:spPr>
          <a:xfrm>
            <a:off x="6718300" y="2590800"/>
            <a:ext cx="5334001" cy="6286500"/>
          </a:xfrm>
          <a:prstGeom prst="rect">
            <a:avLst/>
          </a:prstGeom>
        </p:spPr>
      </p:pic>
      <p:sp>
        <p:nvSpPr>
          <p:cNvPr id="159" name="Semi-structured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Semi-structured data</a:t>
            </a:r>
          </a:p>
        </p:txBody>
      </p:sp>
      <p:sp>
        <p:nvSpPr>
          <p:cNvPr id="160" name="An issue with some commercial sources is that they return semi-structured result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1193" indent="-401193" defTabSz="531622">
              <a:spcBef>
                <a:spcPts val="2900"/>
              </a:spcBef>
              <a:defRPr sz="3276"/>
            </a:pPr>
            <a:r>
              <a:t>An issue with some commercial sources is that they return semi-structured results.</a:t>
            </a:r>
          </a:p>
          <a:p>
            <a:pPr marL="401193" indent="-401193" defTabSz="531622">
              <a:spcBef>
                <a:spcPts val="2900"/>
              </a:spcBef>
              <a:defRPr sz="3276"/>
            </a:pPr>
            <a:r>
              <a:t>That means we can see the structure, but the computer can’t (without help).</a:t>
            </a:r>
          </a:p>
          <a:p>
            <a:pPr marL="401193" indent="-401193" defTabSz="531622">
              <a:spcBef>
                <a:spcPts val="2900"/>
              </a:spcBef>
              <a:defRPr sz="3276"/>
            </a:pPr>
            <a:r>
              <a:t>I have a private package for LN and Factiva that I hope to open source.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erging and query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 and querying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8-10-07 at 8.02.42 PM.png" descr="Screen Shot 2018-10-07 at 8.02.4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00" t="0" r="4800" b="0"/>
          <a:stretch>
            <a:fillRect/>
          </a:stretch>
        </p:blipFill>
        <p:spPr>
          <a:xfrm>
            <a:off x="6718300" y="2590800"/>
            <a:ext cx="5334001" cy="6286500"/>
          </a:xfrm>
          <a:prstGeom prst="rect">
            <a:avLst/>
          </a:prstGeom>
        </p:spPr>
      </p:pic>
      <p:sp>
        <p:nvSpPr>
          <p:cNvPr id="165" name="Mer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Merging</a:t>
            </a:r>
          </a:p>
        </p:txBody>
      </p:sp>
      <p:sp>
        <p:nvSpPr>
          <p:cNvPr id="166" name="Like other software, pandas supports merging in a variety of way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7645" indent="-427645" defTabSz="566674">
              <a:spcBef>
                <a:spcPts val="3100"/>
              </a:spcBef>
              <a:defRPr sz="3492"/>
            </a:pPr>
            <a:r>
              <a:t>Like other software, pandas supports merging in a variety of ways.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It also has some conveniences not present in other software.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Support for many datasets at once.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eft"/>
          <p:cNvSpPr/>
          <p:nvPr/>
        </p:nvSpPr>
        <p:spPr>
          <a:xfrm>
            <a:off x="2552325" y="3341172"/>
            <a:ext cx="3085627" cy="307125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Left</a:t>
            </a:r>
          </a:p>
        </p:txBody>
      </p:sp>
      <p:sp>
        <p:nvSpPr>
          <p:cNvPr id="169" name="Right"/>
          <p:cNvSpPr/>
          <p:nvPr/>
        </p:nvSpPr>
        <p:spPr>
          <a:xfrm>
            <a:off x="7450733" y="4368800"/>
            <a:ext cx="3085627" cy="3071255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Right</a:t>
            </a:r>
          </a:p>
        </p:txBody>
      </p:sp>
      <p:sp>
        <p:nvSpPr>
          <p:cNvPr id="170" name="Rectangle"/>
          <p:cNvSpPr/>
          <p:nvPr/>
        </p:nvSpPr>
        <p:spPr>
          <a:xfrm>
            <a:off x="2491096" y="3297908"/>
            <a:ext cx="8122087" cy="3186678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Merge types"/>
          <p:cNvSpPr txBox="1"/>
          <p:nvPr/>
        </p:nvSpPr>
        <p:spPr>
          <a:xfrm>
            <a:off x="1757927" y="296518"/>
            <a:ext cx="9588426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Merge types</a:t>
            </a:r>
          </a:p>
        </p:txBody>
      </p:sp>
      <p:sp>
        <p:nvSpPr>
          <p:cNvPr id="172" name="Left"/>
          <p:cNvSpPr txBox="1"/>
          <p:nvPr/>
        </p:nvSpPr>
        <p:spPr>
          <a:xfrm>
            <a:off x="5504434" y="7980591"/>
            <a:ext cx="1995933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pPr/>
            <a:r>
              <a:t>Left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eft"/>
          <p:cNvSpPr/>
          <p:nvPr/>
        </p:nvSpPr>
        <p:spPr>
          <a:xfrm>
            <a:off x="2552325" y="3341172"/>
            <a:ext cx="3085627" cy="307125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Left</a:t>
            </a:r>
          </a:p>
        </p:txBody>
      </p:sp>
      <p:sp>
        <p:nvSpPr>
          <p:cNvPr id="175" name="Right"/>
          <p:cNvSpPr/>
          <p:nvPr/>
        </p:nvSpPr>
        <p:spPr>
          <a:xfrm>
            <a:off x="7450733" y="4368800"/>
            <a:ext cx="3085627" cy="3071255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Right</a:t>
            </a:r>
          </a:p>
        </p:txBody>
      </p:sp>
      <p:sp>
        <p:nvSpPr>
          <p:cNvPr id="176" name="Merge types"/>
          <p:cNvSpPr txBox="1"/>
          <p:nvPr/>
        </p:nvSpPr>
        <p:spPr>
          <a:xfrm>
            <a:off x="1757927" y="296518"/>
            <a:ext cx="9588426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Merge types</a:t>
            </a:r>
          </a:p>
        </p:txBody>
      </p:sp>
      <p:sp>
        <p:nvSpPr>
          <p:cNvPr id="177" name="Rectangle"/>
          <p:cNvSpPr/>
          <p:nvPr/>
        </p:nvSpPr>
        <p:spPr>
          <a:xfrm>
            <a:off x="2491096" y="4311088"/>
            <a:ext cx="8122087" cy="3186678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Right"/>
          <p:cNvSpPr txBox="1"/>
          <p:nvPr/>
        </p:nvSpPr>
        <p:spPr>
          <a:xfrm>
            <a:off x="5156962" y="7980591"/>
            <a:ext cx="269087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pPr/>
            <a:r>
              <a:t>Right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eft"/>
          <p:cNvSpPr/>
          <p:nvPr/>
        </p:nvSpPr>
        <p:spPr>
          <a:xfrm>
            <a:off x="2552325" y="3341172"/>
            <a:ext cx="3085627" cy="307125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Left</a:t>
            </a:r>
          </a:p>
        </p:txBody>
      </p:sp>
      <p:sp>
        <p:nvSpPr>
          <p:cNvPr id="181" name="Right"/>
          <p:cNvSpPr/>
          <p:nvPr/>
        </p:nvSpPr>
        <p:spPr>
          <a:xfrm>
            <a:off x="7450733" y="4368800"/>
            <a:ext cx="3085627" cy="3071255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Right</a:t>
            </a:r>
          </a:p>
        </p:txBody>
      </p:sp>
      <p:sp>
        <p:nvSpPr>
          <p:cNvPr id="182" name="Rectangle"/>
          <p:cNvSpPr/>
          <p:nvPr/>
        </p:nvSpPr>
        <p:spPr>
          <a:xfrm>
            <a:off x="2491096" y="3297908"/>
            <a:ext cx="8122087" cy="4199584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Merge types"/>
          <p:cNvSpPr txBox="1"/>
          <p:nvPr/>
        </p:nvSpPr>
        <p:spPr>
          <a:xfrm>
            <a:off x="1757927" y="296518"/>
            <a:ext cx="9588426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Merge types</a:t>
            </a:r>
          </a:p>
        </p:txBody>
      </p:sp>
      <p:sp>
        <p:nvSpPr>
          <p:cNvPr id="184" name="Outer"/>
          <p:cNvSpPr txBox="1"/>
          <p:nvPr/>
        </p:nvSpPr>
        <p:spPr>
          <a:xfrm>
            <a:off x="5080761" y="7980591"/>
            <a:ext cx="284327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pPr/>
            <a:r>
              <a:t>Outer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eft"/>
          <p:cNvSpPr/>
          <p:nvPr/>
        </p:nvSpPr>
        <p:spPr>
          <a:xfrm>
            <a:off x="2552325" y="3341172"/>
            <a:ext cx="3085627" cy="307125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Left</a:t>
            </a:r>
          </a:p>
        </p:txBody>
      </p:sp>
      <p:sp>
        <p:nvSpPr>
          <p:cNvPr id="187" name="Right"/>
          <p:cNvSpPr/>
          <p:nvPr/>
        </p:nvSpPr>
        <p:spPr>
          <a:xfrm>
            <a:off x="7450733" y="4368800"/>
            <a:ext cx="3085627" cy="3071255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Right</a:t>
            </a:r>
          </a:p>
        </p:txBody>
      </p:sp>
      <p:sp>
        <p:nvSpPr>
          <p:cNvPr id="188" name="Rectangle"/>
          <p:cNvSpPr/>
          <p:nvPr/>
        </p:nvSpPr>
        <p:spPr>
          <a:xfrm>
            <a:off x="2491096" y="4336264"/>
            <a:ext cx="8122087" cy="214832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Merge types"/>
          <p:cNvSpPr txBox="1"/>
          <p:nvPr/>
        </p:nvSpPr>
        <p:spPr>
          <a:xfrm>
            <a:off x="1757927" y="296518"/>
            <a:ext cx="9588426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Merge types</a:t>
            </a:r>
          </a:p>
        </p:txBody>
      </p:sp>
      <p:sp>
        <p:nvSpPr>
          <p:cNvPr id="190" name="Inner"/>
          <p:cNvSpPr txBox="1"/>
          <p:nvPr/>
        </p:nvSpPr>
        <p:spPr>
          <a:xfrm>
            <a:off x="5203697" y="7980591"/>
            <a:ext cx="2597405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5"/>
                </a:solidFill>
              </a:defRPr>
            </a:lvl1pPr>
          </a:lstStyle>
          <a:p>
            <a:pPr/>
            <a:r>
              <a:t>Inner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hub.com/jtkiley/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github.com</a:t>
            </a:r>
            <a:r>
              <a:t>/jtkiley/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18-10-07 at 8.03.19 PM.png" descr="Screen Shot 2018-10-07 at 8.03.1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18300" y="2839379"/>
            <a:ext cx="5334000" cy="5789342"/>
          </a:xfrm>
          <a:prstGeom prst="rect">
            <a:avLst/>
          </a:prstGeom>
        </p:spPr>
      </p:pic>
      <p:sp>
        <p:nvSpPr>
          <p:cNvPr id="193" name="Query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Querying</a:t>
            </a:r>
          </a:p>
        </p:txBody>
      </p:sp>
      <p:sp>
        <p:nvSpPr>
          <p:cNvPr id="194" name="With content data, we often have to query the data to match it to our sampl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7645" indent="-427645" defTabSz="566674">
              <a:spcBef>
                <a:spcPts val="3100"/>
              </a:spcBef>
              <a:defRPr sz="3492"/>
            </a:pPr>
            <a:r>
              <a:t>With content data, we often have to query the data to match it to our sample.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We often summarize it along the way.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pandas allows advanced queries that are hard to do with other software.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actical ad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Practical advice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easure twice, cut o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Measure twice, cut once</a:t>
            </a:r>
          </a:p>
        </p:txBody>
      </p:sp>
      <p:sp>
        <p:nvSpPr>
          <p:cNvPr id="199" name="Planning is time well spent. Some gathering projects are labor-intensive or have costs in proportion to us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3400" indent="-533400" defTabSz="560831">
              <a:spcBef>
                <a:spcPts val="4000"/>
              </a:spcBef>
              <a:defRPr sz="3839"/>
            </a:pPr>
            <a:r>
              <a:t>Planning is time well spent. Some gathering projects are labor-intensive or have costs in proportion to use.</a:t>
            </a:r>
          </a:p>
          <a:p>
            <a:pPr marL="533400" indent="-533400" defTabSz="560831">
              <a:spcBef>
                <a:spcPts val="4000"/>
              </a:spcBef>
              <a:defRPr sz="3839"/>
            </a:pPr>
            <a:r>
              <a:t>The more salient those issues are, the more you want to minimize the amount of over-gathering.</a:t>
            </a:r>
          </a:p>
          <a:p>
            <a:pPr marL="533400" indent="-533400" defTabSz="560831">
              <a:spcBef>
                <a:spcPts val="4000"/>
              </a:spcBef>
              <a:defRPr sz="3839"/>
            </a:pPr>
            <a:r>
              <a:t>Use pilot studies to test your protocol to make sure it works, gets the right content, and produces reasonable measures.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xplicit protoc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Explicit protocols</a:t>
            </a:r>
          </a:p>
        </p:txBody>
      </p:sp>
      <p:sp>
        <p:nvSpPr>
          <p:cNvPr id="202" name="Write out explicit instructions for each role of the collection, and make them accessible to people in those ro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out explicit instructions for each role of the collection, and make them accessible to people in those roles.</a:t>
            </a:r>
          </a:p>
          <a:p>
            <a:pPr/>
            <a:r>
              <a:t>That includes a checking protocol to make sure the data matches specifications.</a:t>
            </a:r>
          </a:p>
          <a:p>
            <a:pPr/>
            <a:r>
              <a:t>This comes in handy for ensuring consistency (making the programming needs easier) and for writing up your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 Shot 2018-10-07 at 7.59.11 PM.png" descr="Screen Shot 2018-10-07 at 7.59.1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442" t="13884" r="20276" b="43679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st assum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assumptions</a:t>
            </a:r>
          </a:p>
        </p:txBody>
      </p:sp>
      <p:sp>
        <p:nvSpPr>
          <p:cNvPr id="207" name="Sometimes we make assumptions in sampling. For example, we might assume that firms under a certain size or not on a large cap index have little news coverag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Sometimes we make assumptions in sampling. For example, we might assume that firms under a certain size or not on a large cap index have little news coverage.</a:t>
            </a:r>
          </a:p>
          <a:p>
            <a:pPr/>
            <a:r>
              <a:t>That may well be valid, but it is also something we can test.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andom sub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Random subsets</a:t>
            </a:r>
          </a:p>
        </p:txBody>
      </p:sp>
      <p:sp>
        <p:nvSpPr>
          <p:cNvPr id="210" name="Sometimes our ideal measure is too much data for some constraint that we hav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4512" indent="-544512" defTabSz="572516">
              <a:spcBef>
                <a:spcPts val="4100"/>
              </a:spcBef>
              <a:defRPr sz="3920"/>
            </a:pPr>
            <a:r>
              <a:t>Sometimes our ideal measure is too much data for some constraint that we have.</a:t>
            </a:r>
          </a:p>
          <a:p>
            <a:pPr marL="544512" indent="-544512" defTabSz="572516">
              <a:spcBef>
                <a:spcPts val="4100"/>
              </a:spcBef>
              <a:defRPr sz="3920"/>
            </a:pPr>
            <a:r>
              <a:t>Consider gathering a random subset (e.g. 5 to 10 percent) to later test.</a:t>
            </a:r>
          </a:p>
          <a:p>
            <a:pPr marL="544512" indent="-544512" defTabSz="572516">
              <a:spcBef>
                <a:spcPts val="4100"/>
              </a:spcBef>
              <a:defRPr sz="3920"/>
            </a:pPr>
            <a:r>
              <a:t>My 2016 AMJ: we were able to use a three-month control because it was highly correlated with six- and 12-month measures. It was about 30 percent of the size of 12-month data.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Hands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  <p:sp>
        <p:nvSpPr>
          <p:cNvPr id="213" name="Reading and cleaning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 and cleaning data.</a:t>
            </a:r>
          </a:p>
          <a:p>
            <a:pPr/>
            <a:r>
              <a:t>Web scraping.</a:t>
            </a:r>
          </a:p>
          <a:p>
            <a:pPr/>
            <a:r>
              <a:t>APIs</a:t>
            </a:r>
          </a:p>
          <a:p>
            <a:pPr/>
            <a:r>
              <a:t>Commercial databases.</a:t>
            </a:r>
          </a:p>
          <a:p>
            <a:pPr/>
            <a:r>
              <a:t>Merging and querying.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Hands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Hands-on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18" name="pandas can handle your entire data pipeline, and it’s often much better than stats softwa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888" indent="-493888"/>
            <a:r>
              <a:t>pandas can handle your entire data pipeline, and it’s often much better than stats software.</a:t>
            </a:r>
          </a:p>
          <a:p>
            <a:pPr marL="493888" indent="-493888"/>
            <a:r>
              <a:t>We can gather text data from a number of sources, and each has different challenges.</a:t>
            </a:r>
          </a:p>
          <a:p>
            <a:pPr marL="493888" indent="-493888"/>
            <a:r>
              <a:t>Planning and testing are key steps in conducting a study with content analysis. They are among the highest ROI tasks in the pipeline.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ata manag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management</a:t>
            </a:r>
          </a:p>
        </p:txBody>
      </p:sp>
      <p:sp>
        <p:nvSpPr>
          <p:cNvPr id="126" name="Using common datase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common datasets.</a:t>
            </a:r>
          </a:p>
          <a:p>
            <a:pPr/>
            <a:r>
              <a:t>Gathering content data: web scraping, APIs, and commercial databases.</a:t>
            </a:r>
          </a:p>
          <a:p>
            <a:pPr/>
            <a:r>
              <a:t>Merging and querying.</a:t>
            </a:r>
          </a:p>
          <a:p>
            <a:pPr/>
            <a:r>
              <a:t>Practical advice.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Break until 14:0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 until 14:00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Using 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datasets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sing 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datasets</a:t>
            </a:r>
          </a:p>
        </p:txBody>
      </p:sp>
      <p:sp>
        <p:nvSpPr>
          <p:cNvPr id="131" name="Many times, we start a study that uses content analysis by gathering a sample from commercial databases like Compusta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Many times, we start a study that uses content analysis by gathering a sample from commercial databases like Compustat.</a:t>
            </a:r>
          </a:p>
          <a:p>
            <a:pPr/>
            <a:r>
              <a:t>We can use information in those databases to help us retrieve content data.</a:t>
            </a:r>
          </a:p>
          <a:p>
            <a:pPr/>
            <a:r>
              <a:t>pandas gives us very strong data reading and handling tools.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creen Shot 2018-10-07 at 5.32.11 PM.png" descr="Screen Shot 2018-10-07 at 5.32.1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66" r="0" b="56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4" name="Read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 data</a:t>
            </a:r>
          </a:p>
        </p:txBody>
      </p:sp>
      <p:sp>
        <p:nvSpPr>
          <p:cNvPr id="135" name="pandas supports all of your favorite formats: csv, Stata, SAS, and so 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27645" indent="-427645" defTabSz="566674">
              <a:spcBef>
                <a:spcPts val="3100"/>
              </a:spcBef>
              <a:defRPr sz="3492"/>
            </a:pPr>
            <a:r>
              <a:t>pandas supports all of your favorite formats: csv, Stata, SAS, and so on.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It also reads difficult files (like fixed width files) quite well.</a:t>
            </a:r>
          </a:p>
          <a:p>
            <a:pPr marL="427645" indent="-427645" defTabSz="566674">
              <a:spcBef>
                <a:spcPts val="3100"/>
              </a:spcBef>
              <a:defRPr sz="3492"/>
            </a:pPr>
            <a:r>
              <a:t>In many cases, it handles larger datasets than commercial tools.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8-10-07 at 5.33.20 PM.png" descr="Screen Shot 2018-10-07 at 5.33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080" t="0" r="508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Data prepa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preparation</a:t>
            </a:r>
          </a:p>
        </p:txBody>
      </p:sp>
      <p:sp>
        <p:nvSpPr>
          <p:cNvPr id="139" name="pandas is also quite good at data preparation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pandas is also quite good at data preparation.</a:t>
            </a:r>
          </a:p>
          <a:p>
            <a:pPr/>
            <a:r>
              <a:t>Clean, aggregate, and transform data.</a:t>
            </a:r>
          </a:p>
          <a:p>
            <a:pPr/>
            <a:r>
              <a:t>Generate lists for further data collection.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athering content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Gathering content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8-10-07 at 5.33.57 PM.png" descr="Screen Shot 2018-10-07 at 5.33.57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47" r="0" b="1547"/>
          <a:stretch>
            <a:fillRect/>
          </a:stretch>
        </p:blipFill>
        <p:spPr>
          <a:xfrm>
            <a:off x="6826798" y="2590799"/>
            <a:ext cx="5117003" cy="6286501"/>
          </a:xfrm>
          <a:prstGeom prst="rect">
            <a:avLst/>
          </a:prstGeom>
        </p:spPr>
      </p:pic>
      <p:sp>
        <p:nvSpPr>
          <p:cNvPr id="144" name="Web scraping (part 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scraping (part 1)</a:t>
            </a:r>
          </a:p>
        </p:txBody>
      </p:sp>
      <p:sp>
        <p:nvSpPr>
          <p:cNvPr id="145" name="Identify a website with data you wan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a website with data you want.</a:t>
            </a:r>
          </a:p>
          <a:p>
            <a:pPr/>
            <a:r>
              <a:t>Automate the downloading of pages.</a:t>
            </a:r>
          </a:p>
          <a:p>
            <a:pPr/>
            <a:r>
              <a:t>Parse out the data from the HTML.</a:t>
            </a:r>
          </a:p>
          <a:p>
            <a:pPr/>
            <a:r>
              <a:t>We often use urllib and Beautiful Soup.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